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6"/>
  </p:notesMasterIdLst>
  <p:handoutMasterIdLst>
    <p:handoutMasterId r:id="rId117"/>
  </p:handoutMasterIdLst>
  <p:sldIdLst>
    <p:sldId id="257" r:id="rId5"/>
    <p:sldId id="397" r:id="rId6"/>
    <p:sldId id="394" r:id="rId7"/>
    <p:sldId id="395" r:id="rId8"/>
    <p:sldId id="396" r:id="rId9"/>
    <p:sldId id="360" r:id="rId10"/>
    <p:sldId id="368" r:id="rId11"/>
    <p:sldId id="361" r:id="rId12"/>
    <p:sldId id="377" r:id="rId13"/>
    <p:sldId id="374" r:id="rId14"/>
    <p:sldId id="373" r:id="rId15"/>
    <p:sldId id="375" r:id="rId16"/>
    <p:sldId id="376" r:id="rId17"/>
    <p:sldId id="378" r:id="rId18"/>
    <p:sldId id="379" r:id="rId19"/>
    <p:sldId id="366" r:id="rId20"/>
    <p:sldId id="380" r:id="rId21"/>
    <p:sldId id="381" r:id="rId22"/>
    <p:sldId id="365" r:id="rId23"/>
    <p:sldId id="370" r:id="rId24"/>
    <p:sldId id="372" r:id="rId25"/>
    <p:sldId id="369" r:id="rId26"/>
    <p:sldId id="389" r:id="rId27"/>
    <p:sldId id="390" r:id="rId28"/>
    <p:sldId id="388" r:id="rId29"/>
    <p:sldId id="391" r:id="rId30"/>
    <p:sldId id="392" r:id="rId31"/>
    <p:sldId id="386" r:id="rId32"/>
    <p:sldId id="384" r:id="rId33"/>
    <p:sldId id="382" r:id="rId34"/>
    <p:sldId id="383" r:id="rId35"/>
    <p:sldId id="363" r:id="rId36"/>
    <p:sldId id="362" r:id="rId37"/>
    <p:sldId id="335" r:id="rId38"/>
    <p:sldId id="339" r:id="rId39"/>
    <p:sldId id="336" r:id="rId40"/>
    <p:sldId id="337" r:id="rId41"/>
    <p:sldId id="338" r:id="rId42"/>
    <p:sldId id="345" r:id="rId43"/>
    <p:sldId id="340" r:id="rId44"/>
    <p:sldId id="359" r:id="rId45"/>
    <p:sldId id="346" r:id="rId46"/>
    <p:sldId id="347" r:id="rId47"/>
    <p:sldId id="348" r:id="rId48"/>
    <p:sldId id="349" r:id="rId49"/>
    <p:sldId id="357" r:id="rId50"/>
    <p:sldId id="356" r:id="rId51"/>
    <p:sldId id="355" r:id="rId52"/>
    <p:sldId id="350" r:id="rId53"/>
    <p:sldId id="351" r:id="rId54"/>
    <p:sldId id="353" r:id="rId55"/>
    <p:sldId id="354" r:id="rId56"/>
    <p:sldId id="352" r:id="rId57"/>
    <p:sldId id="358" r:id="rId58"/>
    <p:sldId id="318" r:id="rId59"/>
    <p:sldId id="319" r:id="rId60"/>
    <p:sldId id="320" r:id="rId61"/>
    <p:sldId id="321" r:id="rId62"/>
    <p:sldId id="322" r:id="rId63"/>
    <p:sldId id="323" r:id="rId64"/>
    <p:sldId id="327" r:id="rId65"/>
    <p:sldId id="328" r:id="rId66"/>
    <p:sldId id="329" r:id="rId67"/>
    <p:sldId id="326" r:id="rId68"/>
    <p:sldId id="325" r:id="rId69"/>
    <p:sldId id="330" r:id="rId70"/>
    <p:sldId id="324" r:id="rId71"/>
    <p:sldId id="332" r:id="rId72"/>
    <p:sldId id="333" r:id="rId73"/>
    <p:sldId id="334" r:id="rId74"/>
    <p:sldId id="331" r:id="rId75"/>
    <p:sldId id="297" r:id="rId76"/>
    <p:sldId id="314" r:id="rId77"/>
    <p:sldId id="313" r:id="rId78"/>
    <p:sldId id="298" r:id="rId79"/>
    <p:sldId id="299" r:id="rId80"/>
    <p:sldId id="301" r:id="rId81"/>
    <p:sldId id="303" r:id="rId82"/>
    <p:sldId id="302" r:id="rId83"/>
    <p:sldId id="304" r:id="rId84"/>
    <p:sldId id="305" r:id="rId85"/>
    <p:sldId id="306" r:id="rId86"/>
    <p:sldId id="308" r:id="rId87"/>
    <p:sldId id="307" r:id="rId88"/>
    <p:sldId id="309" r:id="rId89"/>
    <p:sldId id="310" r:id="rId90"/>
    <p:sldId id="315" r:id="rId91"/>
    <p:sldId id="316" r:id="rId92"/>
    <p:sldId id="317" r:id="rId93"/>
    <p:sldId id="312" r:id="rId94"/>
    <p:sldId id="258" r:id="rId95"/>
    <p:sldId id="282" r:id="rId96"/>
    <p:sldId id="283" r:id="rId97"/>
    <p:sldId id="284" r:id="rId98"/>
    <p:sldId id="285" r:id="rId99"/>
    <p:sldId id="286" r:id="rId100"/>
    <p:sldId id="288" r:id="rId101"/>
    <p:sldId id="289" r:id="rId102"/>
    <p:sldId id="290" r:id="rId103"/>
    <p:sldId id="292" r:id="rId104"/>
    <p:sldId id="291" r:id="rId105"/>
    <p:sldId id="294" r:id="rId106"/>
    <p:sldId id="293" r:id="rId107"/>
    <p:sldId id="295" r:id="rId108"/>
    <p:sldId id="342" r:id="rId109"/>
    <p:sldId id="343" r:id="rId110"/>
    <p:sldId id="344" r:id="rId111"/>
    <p:sldId id="296" r:id="rId112"/>
    <p:sldId id="287" r:id="rId113"/>
    <p:sldId id="300" r:id="rId114"/>
    <p:sldId id="398"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397"/>
            <p14:sldId id="394"/>
            <p14:sldId id="395"/>
            <p14:sldId id="396"/>
            <p14:sldId id="360"/>
            <p14:sldId id="368"/>
            <p14:sldId id="361"/>
            <p14:sldId id="377"/>
            <p14:sldId id="374"/>
            <p14:sldId id="373"/>
            <p14:sldId id="375"/>
            <p14:sldId id="376"/>
            <p14:sldId id="378"/>
            <p14:sldId id="379"/>
            <p14:sldId id="366"/>
            <p14:sldId id="380"/>
            <p14:sldId id="381"/>
            <p14:sldId id="365"/>
            <p14:sldId id="370"/>
            <p14:sldId id="372"/>
            <p14:sldId id="369"/>
            <p14:sldId id="38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1"/>
    <a:srgbClr val="000000"/>
    <a:srgbClr val="9558B2"/>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82" autoAdjust="0"/>
    <p:restoredTop sz="85359" autoAdjust="0"/>
  </p:normalViewPr>
  <p:slideViewPr>
    <p:cSldViewPr snapToGrid="0" showGuides="1">
      <p:cViewPr varScale="1">
        <p:scale>
          <a:sx n="117" d="100"/>
          <a:sy n="117" d="100"/>
        </p:scale>
        <p:origin x="714" y="102"/>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0-10T01:08:14.697" v="23739" actId="20577"/>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10/9/2023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78</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102</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103</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104</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105</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106</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107</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108</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11.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6.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1.png"/></Relationships>
</file>

<file path=ppt/slides/_rels/slide19.xml.rels><?xml version="1.0" encoding="UTF-8" standalone="yes"?>
<Relationships xmlns="http://schemas.openxmlformats.org/package/2006/relationships"><Relationship Id="rId3"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91.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11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1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20.jpeg"/><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0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[inaolaji2021] </a:t>
            </a:r>
            <a:r>
              <a:rPr lang="en-IN" dirty="0"/>
              <a:t> </a:t>
            </a:r>
            <a:r>
              <a:rPr lang="en-IN" dirty="0" err="1"/>
              <a:t>Inaolaji</a:t>
            </a:r>
            <a:r>
              <a:rPr lang="en-IN" dirty="0"/>
              <a:t>, A., </a:t>
            </a:r>
            <a:r>
              <a:rPr lang="en-IN" dirty="0" err="1"/>
              <a:t>Savasci</a:t>
            </a:r>
            <a:r>
              <a:rPr lang="en-IN" dirty="0"/>
              <a:t>, A., </a:t>
            </a:r>
            <a:r>
              <a:rPr lang="en-IN" dirty="0" err="1"/>
              <a:t>Paudyal</a:t>
            </a:r>
            <a:r>
              <a:rPr lang="en-IN" dirty="0"/>
              <a:t>, S., &amp; </a:t>
            </a:r>
            <a:r>
              <a:rPr lang="en-IN" dirty="0" err="1"/>
              <a:t>Kamalasadan</a:t>
            </a:r>
            <a:r>
              <a:rPr lang="en-IN" dirty="0"/>
              <a:t>, S. . Accuracy of Phase-Decoupled and Phase-Coupled Distribution Grid Power Flow Models. 2021 IEEE Power &amp; Energy Society Innovative Smart Grid Technologies Conference (ISGT). IEEE. </a:t>
            </a:r>
            <a:r>
              <a:rPr lang="en-IN" dirty="0" err="1"/>
              <a:t>doi</a:t>
            </a:r>
            <a:r>
              <a:rPr lang="en-IN" dirty="0"/>
              <a:t>: 10.1109/ISGT49243.2021.9372193</a:t>
            </a:r>
          </a:p>
          <a:p>
            <a:pPr marL="0" indent="0">
              <a:buNone/>
            </a:pPr>
            <a:endParaRPr lang="en-IN" dirty="0"/>
          </a:p>
        </p:txBody>
      </p:sp>
    </p:spTree>
    <p:extLst>
      <p:ext uri="{BB962C8B-B14F-4D97-AF65-F5344CB8AC3E}">
        <p14:creationId xmlns:p14="http://schemas.microsoft.com/office/powerpoint/2010/main" val="136724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4"/>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5"/>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Typo: Times are actually </a:t>
                </a:r>
                <a14:m>
                  <m:oMath xmlns:m="http://schemas.openxmlformats.org/officeDocument/2006/math">
                    <m:r>
                      <a:rPr lang="en-IN" sz="1600" b="0" i="1" smtClean="0">
                        <a:latin typeface="Cambria Math" panose="02040503050406030204" pitchFamily="18" charset="0"/>
                      </a:rPr>
                      <m:t>𝑡</m:t>
                    </m:r>
                  </m:oMath>
                </a14:m>
                <a:r>
                  <a:rPr lang="en-US" sz="1600" dirty="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dirty="0"/>
                  <a:t> and </a:t>
                </a:r>
                <a14:m>
                  <m:oMath xmlns:m="http://schemas.openxmlformats.org/officeDocument/2006/math">
                    <m:r>
                      <a:rPr lang="en-IN" sz="1600" b="0" i="1" smtClean="0">
                        <a:latin typeface="Cambria Math" panose="02040503050406030204" pitchFamily="18" charset="0"/>
                      </a:rPr>
                      <m:t>𝑡</m:t>
                    </m:r>
                  </m:oMath>
                </a14:m>
                <a:endParaRPr lang="en-US" sz="1600" dirty="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4"/>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dirty="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dirty="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27A8-8C60-FB18-2316-11FF8446CEB1}"/>
              </a:ext>
            </a:extLst>
          </p:cNvPr>
          <p:cNvSpPr>
            <a:spLocks noGrp="1"/>
          </p:cNvSpPr>
          <p:nvPr>
            <p:ph type="title"/>
          </p:nvPr>
        </p:nvSpPr>
        <p:spPr/>
        <p:txBody>
          <a:bodyPr/>
          <a:lstStyle/>
          <a:p>
            <a:r>
              <a:rPr lang="en-US" dirty="0"/>
              <a:t>Three-Phase Models for Distribution Grids</a:t>
            </a:r>
          </a:p>
        </p:txBody>
      </p:sp>
      <p:sp>
        <p:nvSpPr>
          <p:cNvPr id="3" name="Content Placeholder 2">
            <a:extLst>
              <a:ext uri="{FF2B5EF4-FFF2-40B4-BE49-F238E27FC236}">
                <a16:creationId xmlns:a16="http://schemas.microsoft.com/office/drawing/2014/main" id="{5E0C6EEA-4308-7962-86BD-F1354FFC7EC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1506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𝑆𝑎𝑣𝑒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oMath>
                </a14:m>
                <a:r>
                  <a:rPr lang="en-IN" dirty="0"/>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12</m:t>
                          </m:r>
                        </m:sub>
                      </m:sSub>
                      <m:r>
                        <a:rPr lang="en-US" sz="1200" b="0" i="1" smtClean="0">
                          <a:latin typeface="Cambria Math" panose="02040503050406030204" pitchFamily="18" charset="0"/>
                        </a:rPr>
                        <m:t>: </m:t>
                      </m:r>
                    </m:oMath>
                  </a14:m>
                  <a:r>
                    <a:rPr lang="en-US" sz="1200" dirty="0"/>
                    <a:t>Power flowing into the area indirectly via the substation (directly for Area 1).</a:t>
                  </a:r>
                  <a:endParaRPr lang="en-IN" sz="1200" dirty="0"/>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𝐷𝐸𝑅</m:t>
                          </m:r>
                        </m:sub>
                      </m:sSub>
                      <m:r>
                        <a:rPr lang="en-US" sz="1200" b="0" i="1" smtClean="0">
                          <a:latin typeface="Cambria Math" panose="02040503050406030204" pitchFamily="18" charset="0"/>
                        </a:rPr>
                        <m:t>: </m:t>
                      </m:r>
                    </m:oMath>
                  </a14:m>
                  <a:r>
                    <a:rPr lang="en-US" sz="1200" dirty="0"/>
                    <a:t>Solar generated power for the whole area.</a:t>
                  </a:r>
                  <a:endParaRPr lang="en-IN" sz="1200" dirty="0"/>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𝑑</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 </m:t>
                      </m:r>
                    </m:oMath>
                  </a14:m>
                  <a:r>
                    <a:rPr lang="en-US" sz="1200" dirty="0"/>
                    <a:t>Net real power injected into the area via batteries.</a:t>
                  </a:r>
                  <a:endParaRPr lang="en-IN" sz="1200" dirty="0"/>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3692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dirty="0">
                    <a:solidFill>
                      <a:schemeClr val="bg1"/>
                    </a:solidFill>
                  </a:rPr>
                  <a:t>While batteries have charge to spare, the losses are minimized, as less power needs to flow all the way from the substation. </a:t>
                </a:r>
              </a:p>
              <a:p>
                <a:endParaRPr lang="en-US" sz="1400" dirty="0">
                  <a:solidFill>
                    <a:schemeClr val="bg1"/>
                  </a:solidFill>
                </a:endParaRPr>
              </a:p>
              <a:p>
                <a:r>
                  <a:rPr lang="en-US" sz="1400" dirty="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dirty="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dirty="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dirty="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dirty="0">
                    <a:ea typeface="+mn-ea"/>
                    <a:cs typeface="+mn-cs"/>
                  </a:rPr>
                  <a:t> </a:t>
                </a:r>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dirty="0">
                    <a:solidFill>
                      <a:schemeClr val="bg1"/>
                    </a:solidFill>
                  </a:rPr>
                  <a:t>Investigate further</a:t>
                </a:r>
                <a:r>
                  <a:rPr lang="en-US" sz="1400" dirty="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dirty="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dirty="0">
                <a:solidFill>
                  <a:schemeClr val="bg1"/>
                </a:solidFill>
              </a:rPr>
              <a:t>Machine dependent AND still varies every run.</a:t>
            </a:r>
            <a:endParaRPr lang="en-IN" dirty="0">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dirty="0">
                <a:solidFill>
                  <a:schemeClr val="bg1"/>
                </a:solidFill>
              </a:rPr>
              <a:t>My personal machine</a:t>
            </a:r>
            <a:endParaRPr lang="en-IN" dirty="0">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dirty="0">
                <a:solidFill>
                  <a:schemeClr val="bg1"/>
                </a:solidFill>
              </a:rPr>
              <a:t>My Lab machine</a:t>
            </a:r>
            <a:endParaRPr lang="en-IN" dirty="0">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dirty="0">
                <a:solidFill>
                  <a:schemeClr val="bg1"/>
                </a:solidFill>
              </a:rPr>
              <a:t>To do</a:t>
            </a:r>
            <a:r>
              <a:rPr lang="en-US" sz="1200" dirty="0">
                <a:solidFill>
                  <a:schemeClr val="bg1"/>
                </a:solidFill>
              </a:rPr>
              <a:t>: Clarify the values in the plot and the ones in the logs. How exactly are they different again?</a:t>
            </a:r>
            <a:endParaRPr lang="en-IN" dirty="0">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dirty="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dirty="0">
                <a:solidFill>
                  <a:schemeClr val="bg1"/>
                </a:solidFill>
              </a:rPr>
              <a:t>Investigate</a:t>
            </a:r>
            <a:r>
              <a:rPr lang="en-US" sz="1200" dirty="0">
                <a:solidFill>
                  <a:schemeClr val="bg1"/>
                </a:solidFill>
              </a:rPr>
              <a:t>: Negative Reactive Power Flowing from Area 1 to Area 3 and Area 2 to Area 4? Check reactive generation values for the areas.</a:t>
            </a:r>
            <a:endParaRPr lang="en-IN" dirty="0">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dirty="0">
                <a:solidFill>
                  <a:schemeClr val="bg1"/>
                </a:solidFill>
              </a:rPr>
              <a:t>As expected.</a:t>
            </a:r>
            <a:endParaRPr lang="en-IN" dirty="0">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dirty="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dirty="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dirty="0">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dirty="0">
                    <a:solidFill>
                      <a:schemeClr val="bg1"/>
                    </a:solidFill>
                  </a:rPr>
                  <a:t> (for that area).</a:t>
                </a:r>
              </a:p>
              <a:p>
                <a:endParaRPr lang="en-IN" dirty="0">
                  <a:solidFill>
                    <a:schemeClr val="bg1"/>
                  </a:solidFill>
                </a:endParaRPr>
              </a:p>
              <a:p>
                <a:r>
                  <a:rPr lang="en-IN" dirty="0">
                    <a:solidFill>
                      <a:schemeClr val="bg1"/>
                    </a:solidFill>
                  </a:rPr>
                  <a:t>The plots for other batteries are near identical</a:t>
                </a:r>
                <a:r>
                  <a:rPr lang="en-US" dirty="0">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dirty="0">
                  <a:solidFill>
                    <a:schemeClr val="bg1"/>
                  </a:solidFill>
                </a:endParaRPr>
              </a:p>
              <a:p>
                <a:endParaRPr lang="en-IN" dirty="0">
                  <a:solidFill>
                    <a:schemeClr val="bg1"/>
                  </a:solidFill>
                </a:endParaRPr>
              </a:p>
              <a:p>
                <a:r>
                  <a:rPr lang="en-IN" dirty="0">
                    <a:solidFill>
                      <a:schemeClr val="bg1"/>
                    </a:solidFill>
                  </a:rPr>
                  <a:t>Batteries initially discharge at maximum rate, which helps in:</a:t>
                </a:r>
              </a:p>
              <a:p>
                <a:pPr marL="285750" indent="-285750">
                  <a:buFont typeface="Arial" panose="020B0604020202020204" pitchFamily="34" charset="0"/>
                  <a:buChar char="•"/>
                </a:pPr>
                <a:r>
                  <a:rPr lang="en-IN" dirty="0">
                    <a:solidFill>
                      <a:schemeClr val="bg1"/>
                    </a:solidFill>
                  </a:rPr>
                  <a:t>Loss Minimization</a:t>
                </a:r>
              </a:p>
              <a:p>
                <a:pPr marL="285750" indent="-285750">
                  <a:buFont typeface="Arial" panose="020B0604020202020204" pitchFamily="34" charset="0"/>
                  <a:buChar char="•"/>
                </a:pPr>
                <a:r>
                  <a:rPr lang="en-IN" dirty="0">
                    <a:solidFill>
                      <a:schemeClr val="bg1"/>
                    </a:solidFill>
                  </a:rPr>
                  <a:t>Voltage Deviation Minimization </a:t>
                </a:r>
                <a:r>
                  <a:rPr lang="en-IN" sz="800" dirty="0">
                    <a:solidFill>
                      <a:schemeClr val="bg1"/>
                    </a:solidFill>
                  </a:rPr>
                  <a:t>(not explicitly solved for, but noted from the plots of node voltages) </a:t>
                </a:r>
              </a:p>
              <a:p>
                <a:r>
                  <a:rPr lang="en-IN" dirty="0">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dirty="0"/>
                  <a:t>Zero</a:t>
                </a:r>
                <a:r>
                  <a:rPr lang="en-US" dirty="0"/>
                  <a:t> charging. </a:t>
                </a:r>
                <a:r>
                  <a:rPr lang="en-US" sz="800" dirty="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dirty="0"/>
                  <a:t> together later to clearly highlight that)</a:t>
                </a:r>
                <a:endParaRPr lang="en-IN" dirty="0"/>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Simulation went in an intuitive manner.</a:t>
                </a:r>
              </a:p>
              <a:p>
                <a:pPr marL="0" indent="0">
                  <a:buNone/>
                </a:pPr>
                <a:r>
                  <a:rPr lang="en-US" dirty="0">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dirty="0">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dirty="0">
                    <a:solidFill>
                      <a:schemeClr val="tx1"/>
                    </a:solidFill>
                  </a:rPr>
                  <a:t> , i.e. </a:t>
                </a:r>
                <a:endParaRPr lang="en-US" b="0" i="1" dirty="0">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dirty="0">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dirty="0">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dirty="0">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dirty="0">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dirty="0">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dirty="0">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dirty="0">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dirty="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dirty="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dirty="0">
                <a:solidFill>
                  <a:srgbClr val="FFFFFF"/>
                </a:solidFill>
              </a:rPr>
              <a:t>Currently it’s a series of single period D-OPFs, being solved for greedily.</a:t>
            </a:r>
          </a:p>
          <a:p>
            <a:pPr marL="0" indent="0">
              <a:buNone/>
            </a:pPr>
            <a:r>
              <a:rPr lang="en-US" sz="2000" strike="sngStrike" dirty="0">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dirty="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198965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Handle SCD </a:t>
                </a:r>
                <a:r>
                  <a:rPr lang="en-US" dirty="0">
                    <a:solidFill>
                      <a:srgbClr val="92D050"/>
                    </a:solidFill>
                  </a:rPr>
                  <a:t>(Green Box) </a:t>
                </a:r>
                <a:r>
                  <a:rPr lang="en-US" dirty="0">
                    <a:solidFill>
                      <a:schemeClr val="tx1"/>
                    </a:solidFill>
                  </a:rPr>
                  <a:t>term with care. </a:t>
                </a:r>
              </a:p>
              <a:p>
                <a:pPr marL="0" indent="0">
                  <a:buNone/>
                </a:pPr>
                <a:r>
                  <a:rPr lang="en-US" dirty="0">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dirty="0">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dirty="0">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a:t>
                </a:r>
              </a:p>
              <a:p>
                <a:pPr marL="0" indent="0">
                  <a:buNone/>
                </a:pPr>
                <a:r>
                  <a:rPr lang="en-US" dirty="0">
                    <a:solidFill>
                      <a:schemeClr val="tx1"/>
                    </a:solidFill>
                  </a:rPr>
                  <a:t>But in that case, we need to clarify who owns the storage (</a:t>
                </a:r>
                <a:r>
                  <a:rPr lang="en-US" i="1" dirty="0">
                    <a:solidFill>
                      <a:schemeClr val="tx1"/>
                    </a:solidFill>
                  </a:rPr>
                  <a:t>cite that paper</a:t>
                </a:r>
                <a:r>
                  <a:rPr lang="en-US" dirty="0">
                    <a:solidFill>
                      <a:schemeClr val="tx1"/>
                    </a:solidFill>
                  </a:rPr>
                  <a:t>), as the coefficient for cost function of battery charging/discharging could then be either positive or negative </a:t>
                </a:r>
                <a:r>
                  <a:rPr lang="en-US" i="1" dirty="0">
                    <a:solidFill>
                      <a:schemeClr val="tx1"/>
                    </a:solidFill>
                  </a:rPr>
                  <a:t>(how?)</a:t>
                </a:r>
                <a:r>
                  <a:rPr lang="en-US" dirty="0">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447816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US">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85560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375179" y="1717142"/>
                <a:ext cx="10970358" cy="4537524"/>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latin typeface="Cambria" panose="02040503050406030204" pitchFamily="18" charset="0"/>
                    <a:ea typeface="Cambria" panose="02040503050406030204" pitchFamily="18" charset="0"/>
                  </a:rPr>
                  <a:t>Given</a:t>
                </a:r>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latin typeface="Cambria" panose="02040503050406030204" pitchFamily="18" charset="0"/>
                    <a:ea typeface="Cambria" panose="02040503050406030204" pitchFamily="18" charset="0"/>
                  </a:rPr>
                  <a:t>) of all batteries </a:t>
                </a:r>
                <a:r>
                  <a:rPr lang="en-US" sz="2400" dirty="0">
                    <a:solidFill>
                      <a:srgbClr val="FFFFFF"/>
                    </a:solidFill>
                    <a:latin typeface="Cambria" panose="02040503050406030204" pitchFamily="18" charset="0"/>
                    <a:ea typeface="Cambria" panose="02040503050406030204" pitchFamily="18" charset="0"/>
                  </a:rPr>
                  <a:t>in a grid </a:t>
                </a:r>
                <a:r>
                  <a:rPr lang="en-US" sz="2400" b="1" dirty="0">
                    <a:solidFill>
                      <a:srgbClr val="FFFFFF"/>
                    </a:solidFill>
                    <a:latin typeface="Cambria" panose="02040503050406030204" pitchFamily="18" charset="0"/>
                    <a:ea typeface="Cambria" panose="02040503050406030204" pitchFamily="18" charset="0"/>
                  </a:rPr>
                  <a:t>at</a:t>
                </a:r>
                <a:r>
                  <a:rPr lang="en-US" sz="2400" dirty="0">
                    <a:solidFill>
                      <a:srgbClr val="FFFFFF"/>
                    </a:solidFill>
                    <a:latin typeface="Cambria" panose="02040503050406030204" pitchFamily="18" charset="0"/>
                    <a:ea typeface="Cambria" panose="02040503050406030204" pitchFamily="18" charset="0"/>
                  </a:rPr>
                  <a:t> any </a:t>
                </a:r>
                <a:r>
                  <a:rPr lang="en-US" sz="2400" b="1" dirty="0">
                    <a:solidFill>
                      <a:srgbClr val="FFFFFF"/>
                    </a:solidFill>
                    <a:latin typeface="Cambria" panose="02040503050406030204" pitchFamily="18" charset="0"/>
                    <a:ea typeface="Cambria" panose="02040503050406030204" pitchFamily="18" charset="0"/>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latin typeface="Cambria" panose="02040503050406030204" pitchFamily="18" charset="0"/>
                    <a:ea typeface="Cambria" panose="02040503050406030204" pitchFamily="18" charset="0"/>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latin typeface="Cambria" panose="02040503050406030204" pitchFamily="18" charset="0"/>
                    <a:ea typeface="Cambria" panose="02040503050406030204" pitchFamily="18" charset="0"/>
                  </a:rPr>
                  <a:t>:</a:t>
                </a: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b="1" dirty="0">
                    <a:solidFill>
                      <a:srgbClr val="FFFFFF"/>
                    </a:solidFill>
                    <a:latin typeface="Cambria" panose="02040503050406030204" pitchFamily="18" charset="0"/>
                    <a:ea typeface="Cambria" panose="02040503050406030204" pitchFamily="18" charset="0"/>
                  </a:rPr>
                  <a:t>Solve for Optimal Power Flow </a:t>
                </a:r>
                <a:r>
                  <a:rPr lang="en-US" sz="2400" dirty="0">
                    <a:solidFill>
                      <a:srgbClr val="FFFFFF"/>
                    </a:solidFill>
                    <a:latin typeface="Cambria" panose="02040503050406030204" pitchFamily="18" charset="0"/>
                    <a:ea typeface="Cambria" panose="02040503050406030204" pitchFamily="18" charset="0"/>
                  </a:rPr>
                  <a:t>of the system, with the </a:t>
                </a:r>
                <a:r>
                  <a:rPr lang="en-US" sz="2400" b="1" dirty="0">
                    <a:solidFill>
                      <a:srgbClr val="FFFFFF"/>
                    </a:solidFill>
                    <a:latin typeface="Cambria" panose="02040503050406030204" pitchFamily="18" charset="0"/>
                    <a:ea typeface="Cambria" panose="02040503050406030204" pitchFamily="18" charset="0"/>
                  </a:rPr>
                  <a:t>objective</a:t>
                </a:r>
                <a:r>
                  <a:rPr lang="en-US" sz="2400" dirty="0">
                    <a:solidFill>
                      <a:srgbClr val="FFFFFF"/>
                    </a:solidFill>
                    <a:latin typeface="Cambria" panose="02040503050406030204" pitchFamily="18" charset="0"/>
                    <a:ea typeface="Cambria" panose="02040503050406030204" pitchFamily="18" charset="0"/>
                  </a:rPr>
                  <a:t> of </a:t>
                </a:r>
                <a:r>
                  <a:rPr lang="en-US" sz="2400" b="1" dirty="0">
                    <a:solidFill>
                      <a:srgbClr val="FFFFFF"/>
                    </a:solidFill>
                    <a:latin typeface="Cambria" panose="02040503050406030204" pitchFamily="18" charset="0"/>
                    <a:ea typeface="Cambria" panose="02040503050406030204" pitchFamily="18" charset="0"/>
                  </a:rPr>
                  <a:t>minimizing line losses</a:t>
                </a:r>
                <a:endParaRPr lang="en-US" sz="2400" dirty="0">
                  <a:solidFill>
                    <a:srgbClr val="FFFFFF"/>
                  </a:solidFill>
                  <a:latin typeface="Cambria" panose="02040503050406030204" pitchFamily="18" charset="0"/>
                  <a:ea typeface="Cambria" panose="02040503050406030204" pitchFamily="18" charset="0"/>
                </a:endParaRPr>
              </a:p>
              <a:p>
                <a:pPr marL="137160" lvl="1" indent="-228600"/>
                <a:endParaRPr lang="en-US" sz="2400" dirty="0">
                  <a:solidFill>
                    <a:srgbClr val="FFFFFF"/>
                  </a:solidFill>
                  <a:latin typeface="Cambria" panose="02040503050406030204" pitchFamily="18" charset="0"/>
                  <a:ea typeface="Cambria" panose="02040503050406030204" pitchFamily="18" charset="0"/>
                </a:endParaRPr>
              </a:p>
              <a:p>
                <a:pPr marL="137160" lvl="1" indent="-228600"/>
                <a:r>
                  <a:rPr lang="en-US" sz="2400" dirty="0">
                    <a:solidFill>
                      <a:srgbClr val="FFFFFF"/>
                    </a:solidFill>
                    <a:latin typeface="Cambria" panose="02040503050406030204" pitchFamily="18" charset="0"/>
                    <a:ea typeface="Cambria" panose="02040503050406030204" pitchFamily="18" charset="0"/>
                  </a:rPr>
                  <a:t>while </a:t>
                </a:r>
                <a:r>
                  <a:rPr lang="en-US" sz="2400" b="1" dirty="0">
                    <a:solidFill>
                      <a:srgbClr val="FFFFFF"/>
                    </a:solidFill>
                    <a:latin typeface="Cambria" panose="02040503050406030204" pitchFamily="18" charset="0"/>
                    <a:ea typeface="Cambria" panose="02040503050406030204" pitchFamily="18" charset="0"/>
                  </a:rPr>
                  <a:t>making sure that</a:t>
                </a:r>
                <a:r>
                  <a:rPr lang="en-US" sz="2400" dirty="0">
                    <a:solidFill>
                      <a:srgbClr val="FFFFFF"/>
                    </a:solidFill>
                    <a:latin typeface="Cambria" panose="02040503050406030204" pitchFamily="18" charset="0"/>
                    <a:ea typeface="Cambria" panose="02040503050406030204" pitchFamily="18" charset="0"/>
                  </a:rPr>
                  <a:t>:</a:t>
                </a:r>
              </a:p>
              <a:p>
                <a:pPr marL="137160" lvl="1" indent="-228600"/>
                <a:r>
                  <a:rPr lang="en-US" sz="2400" b="0" dirty="0">
                    <a:solidFill>
                      <a:srgbClr val="FFFFFF"/>
                    </a:solidFill>
                    <a:latin typeface="Cambria" panose="02040503050406030204" pitchFamily="18" charset="0"/>
                    <a:ea typeface="Cambria" panose="02040503050406030204" pitchFamily="18" charset="0"/>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latin typeface="Cambria" panose="02040503050406030204" pitchFamily="18" charset="0"/>
                    <a:ea typeface="Cambria" panose="02040503050406030204" pitchFamily="18" charset="0"/>
                  </a:rPr>
                  <a:t> (the </a:t>
                </a:r>
                <a:r>
                  <a:rPr lang="en-US" sz="2400" b="1" dirty="0">
                    <a:solidFill>
                      <a:srgbClr val="FFFFFF"/>
                    </a:solidFill>
                    <a:latin typeface="Cambria" panose="02040503050406030204" pitchFamily="18" charset="0"/>
                    <a:ea typeface="Cambria" panose="02040503050406030204" pitchFamily="18" charset="0"/>
                  </a:rPr>
                  <a:t>SOC of the battery </a:t>
                </a:r>
                <a:r>
                  <a:rPr lang="en-US" sz="2400" dirty="0">
                    <a:solidFill>
                      <a:srgbClr val="FFFFFF"/>
                    </a:solidFill>
                    <a:latin typeface="Cambria" panose="02040503050406030204" pitchFamily="18" charset="0"/>
                    <a:ea typeface="Cambria" panose="02040503050406030204" pitchFamily="18" charset="0"/>
                  </a:rPr>
                  <a:t>at the end of the simulation) </a:t>
                </a:r>
                <a:r>
                  <a:rPr lang="en-US" sz="2400" b="1" dirty="0">
                    <a:solidFill>
                      <a:srgbClr val="FFFFFF"/>
                    </a:solidFill>
                    <a:latin typeface="Cambria" panose="02040503050406030204" pitchFamily="18" charset="0"/>
                    <a:ea typeface="Cambria" panose="02040503050406030204" pitchFamily="18" charset="0"/>
                  </a:rPr>
                  <a:t>stays in permissible limits</a:t>
                </a:r>
              </a:p>
              <a:p>
                <a:pPr marL="137160" lvl="1" indent="-228600"/>
                <a:r>
                  <a:rPr lang="en-US" sz="2400" dirty="0">
                    <a:solidFill>
                      <a:srgbClr val="FFFFFF"/>
                    </a:solidFill>
                    <a:latin typeface="Cambria" panose="02040503050406030204" pitchFamily="18" charset="0"/>
                    <a:ea typeface="Cambria" panose="02040503050406030204" pitchFamily="18" charset="0"/>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latin typeface="Cambria" panose="02040503050406030204" pitchFamily="18" charset="0"/>
                    <a:ea typeface="Cambria" panose="02040503050406030204" pitchFamily="18" charset="0"/>
                  </a:rPr>
                  <a:t>. In other words, make sure that </a:t>
                </a:r>
                <a:r>
                  <a:rPr lang="en-US" sz="2400" dirty="0">
                    <a:solidFill>
                      <a:schemeClr val="bg1"/>
                    </a:solidFill>
                    <a:highlight>
                      <a:srgbClr val="008000"/>
                    </a:highlight>
                    <a:latin typeface="Cambria" panose="02040503050406030204" pitchFamily="18" charset="0"/>
                    <a:ea typeface="Cambria" panose="02040503050406030204" pitchFamily="18" charset="0"/>
                  </a:rPr>
                  <a:t>Complementarity of Discharging and Charging</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00B050"/>
                    </a:solidFill>
                    <a:latin typeface="Cambria" panose="02040503050406030204" pitchFamily="18" charset="0"/>
                    <a:ea typeface="Cambria" panose="02040503050406030204" pitchFamily="18" charset="0"/>
                  </a:rPr>
                  <a:t>ensured</a:t>
                </a:r>
                <a:r>
                  <a:rPr lang="en-US" sz="2400" dirty="0">
                    <a:solidFill>
                      <a:srgbClr val="FFFFFF"/>
                    </a:solidFill>
                    <a:latin typeface="Cambria" panose="02040503050406030204" pitchFamily="18" charset="0"/>
                    <a:ea typeface="Cambria" panose="02040503050406030204" pitchFamily="18" charset="0"/>
                  </a:rPr>
                  <a:t>. Alternatively, </a:t>
                </a:r>
                <a:r>
                  <a:rPr lang="en-US" sz="2400" dirty="0">
                    <a:solidFill>
                      <a:schemeClr val="bg1"/>
                    </a:solidFill>
                    <a:highlight>
                      <a:srgbClr val="800000"/>
                    </a:highlight>
                    <a:latin typeface="Cambria" panose="02040503050406030204" pitchFamily="18" charset="0"/>
                    <a:ea typeface="Cambria" panose="02040503050406030204" pitchFamily="18" charset="0"/>
                  </a:rPr>
                  <a:t>Simultaneous Charging and Discharging (SCD)</a:t>
                </a:r>
                <a:r>
                  <a:rPr lang="en-US" sz="2400" dirty="0">
                    <a:solidFill>
                      <a:srgbClr val="FFFFFF"/>
                    </a:solidFill>
                    <a:latin typeface="Cambria" panose="02040503050406030204" pitchFamily="18" charset="0"/>
                    <a:ea typeface="Cambria" panose="02040503050406030204" pitchFamily="18" charset="0"/>
                  </a:rPr>
                  <a:t> is </a:t>
                </a:r>
                <a:r>
                  <a:rPr lang="en-US" sz="2400" dirty="0">
                    <a:solidFill>
                      <a:srgbClr val="FF0000"/>
                    </a:solidFill>
                    <a:latin typeface="Cambria" panose="02040503050406030204" pitchFamily="18" charset="0"/>
                    <a:ea typeface="Cambria" panose="02040503050406030204" pitchFamily="18" charset="0"/>
                  </a:rPr>
                  <a:t>avoided</a:t>
                </a:r>
                <a:r>
                  <a:rPr lang="en-US" sz="2400" dirty="0">
                    <a:solidFill>
                      <a:srgbClr val="FFFFFF"/>
                    </a:solidFill>
                    <a:latin typeface="Cambria" panose="02040503050406030204" pitchFamily="18" charset="0"/>
                    <a:ea typeface="Cambria" panose="02040503050406030204" pitchFamily="18" charset="0"/>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375179" y="1717142"/>
                <a:ext cx="10970358" cy="4537524"/>
              </a:xfrm>
              <a:prstGeom prst="rect">
                <a:avLst/>
              </a:prstGeom>
              <a:blipFill>
                <a:blip r:embed="rId4"/>
                <a:stretch>
                  <a:fillRect l="-776" t="-802" b="-1872"/>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3991</TotalTime>
  <Words>7405</Words>
  <Application>Microsoft Office PowerPoint</Application>
  <PresentationFormat>Widescreen</PresentationFormat>
  <Paragraphs>752</Paragraphs>
  <Slides>111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111</vt:i4>
      </vt:variant>
    </vt:vector>
  </HeadingPairs>
  <TitlesOfParts>
    <vt:vector size="121"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Three-Phase Models for Distribution Grids</vt:lpstr>
      <vt:lpstr>Multi-Period D-OPF simulation of a grid with DERs and Battery Storage</vt:lpstr>
      <vt:lpstr>Optimization Formulation</vt:lpstr>
      <vt:lpstr>Optimization Formulation</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Results: Real Power Losses</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377</cp:revision>
  <cp:lastPrinted>2021-09-10T16:26:58Z</cp:lastPrinted>
  <dcterms:created xsi:type="dcterms:W3CDTF">2021-07-01T22:58:28Z</dcterms:created>
  <dcterms:modified xsi:type="dcterms:W3CDTF">2023-10-10T01:08:20Z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